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5"/>
  </p:notesMasterIdLst>
  <p:handoutMasterIdLst>
    <p:handoutMasterId r:id="rId16"/>
  </p:handoutMasterIdLst>
  <p:sldIdLst>
    <p:sldId id="256" r:id="rId2"/>
    <p:sldId id="981" r:id="rId3"/>
    <p:sldId id="983" r:id="rId4"/>
    <p:sldId id="986" r:id="rId5"/>
    <p:sldId id="987" r:id="rId6"/>
    <p:sldId id="988" r:id="rId7"/>
    <p:sldId id="989" r:id="rId8"/>
    <p:sldId id="990" r:id="rId9"/>
    <p:sldId id="991" r:id="rId10"/>
    <p:sldId id="992" r:id="rId11"/>
    <p:sldId id="995" r:id="rId12"/>
    <p:sldId id="994" r:id="rId13"/>
    <p:sldId id="99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432">
          <p15:clr>
            <a:srgbClr val="A4A3A4"/>
          </p15:clr>
        </p15:guide>
        <p15:guide id="4" pos="768">
          <p15:clr>
            <a:srgbClr val="A4A3A4"/>
          </p15:clr>
        </p15:guide>
        <p15:guide id="5" pos="10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480"/>
        <p:guide orient="horz" pos="1056"/>
        <p:guide pos="432"/>
        <p:guide pos="768"/>
        <p:guide pos="1056"/>
      </p:guideLst>
    </p:cSldViewPr>
  </p:slideViewPr>
  <p:outlineViewPr>
    <p:cViewPr>
      <p:scale>
        <a:sx n="33" d="100"/>
        <a:sy n="33" d="100"/>
      </p:scale>
      <p:origin x="0" y="31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9937B31-FAE1-452F-8442-9A6A20E0D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BEB4BD-3D53-40CC-B259-6F0E3E49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828BFC3-BDF8-4BF3-8801-C54F9827AE42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39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89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9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0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54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0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12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19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622FAB7C-CA1B-4A6E-BA3B-C7820A722073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6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" name="Picture 25" descr="RBS Logo-FINAL.gif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12000"/>
          </a:blip>
          <a:srcRect l="80134" t="10903" r="2110" b="22498"/>
          <a:stretch>
            <a:fillRect/>
          </a:stretch>
        </p:blipFill>
        <p:spPr bwMode="auto">
          <a:xfrm>
            <a:off x="6920225" y="7620"/>
            <a:ext cx="2223775" cy="212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RBS Logo-FINA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5562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84BA039-36B5-48EF-8CCF-BF22C530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9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E190-6391-4517-BA83-05760999B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B0AF3-531F-41A9-8171-D34D289E8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1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2920-84B0-4A82-B91C-AE460F4DF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1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1142-13B5-43B1-AB03-EEF0C530F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6FC69-F80C-4608-915B-EC5F980C8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0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39AA2-1ED8-4D4D-920C-B44A4B05E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1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D189-3B53-48D8-979F-C1DE40BA1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6EED-AA21-4AA7-A2E1-DC5A30834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6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E00B-F9F5-4651-83DD-10C17F146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44953-4A32-4E32-95A7-A8B60089D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5" descr="RBS Logo-FINAL.gif"/>
          <p:cNvPicPr>
            <a:picLocks noChangeAspect="1"/>
          </p:cNvPicPr>
          <p:nvPr/>
        </p:nvPicPr>
        <p:blipFill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lum bright="12000"/>
          </a:blip>
          <a:srcRect l="80134" t="10903" r="2110" b="22498"/>
          <a:stretch>
            <a:fillRect/>
          </a:stretch>
        </p:blipFill>
        <p:spPr bwMode="auto">
          <a:xfrm>
            <a:off x="6920225" y="7620"/>
            <a:ext cx="2223775" cy="212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AE37209-3441-4266-862D-47F2925EB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9" name="Picture 25" descr="RBS Logo-FINA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133600"/>
          </a:xfrm>
        </p:spPr>
        <p:txBody>
          <a:bodyPr/>
          <a:lstStyle/>
          <a:p>
            <a:pPr algn="ctr" eaLnBrk="1" hangingPunct="1"/>
            <a:r>
              <a:rPr lang="en-US" b="1" dirty="0"/>
              <a:t>Tenant Concerns in</a:t>
            </a:r>
            <a:br>
              <a:rPr lang="en-US" b="1" dirty="0"/>
            </a:br>
            <a:r>
              <a:rPr lang="en-US" b="1" dirty="0"/>
              <a:t>COVID-19 Re-opening </a:t>
            </a:r>
          </a:p>
        </p:txBody>
      </p:sp>
      <p:sp>
        <p:nvSpPr>
          <p:cNvPr id="3075" name="Subtitle 7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00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Presented by: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Lynn Schonberg</a:t>
            </a:r>
            <a:br>
              <a:rPr lang="en-US" dirty="0"/>
            </a:br>
            <a:r>
              <a:rPr lang="en-US" dirty="0"/>
              <a:t>Ross, Brittain &amp; Schonberg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May 12,2020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1320CFBF-E78E-447C-AA13-C70338682AA4}" type="slidenum">
              <a:rPr lang="en-US">
                <a:solidFill>
                  <a:schemeClr val="bg2"/>
                </a:solidFill>
              </a:rPr>
              <a:pPr/>
              <a:t>1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Sector-Specific Checklist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>
          <a:xfrm>
            <a:off x="1171575" y="1981200"/>
            <a:ext cx="7772400" cy="4114800"/>
          </a:xfrm>
        </p:spPr>
        <p:txBody>
          <a:bodyPr/>
          <a:lstStyle/>
          <a:p>
            <a:r>
              <a:rPr lang="en-US" dirty="0"/>
              <a:t>Consumer, Retail &amp; Services</a:t>
            </a:r>
          </a:p>
          <a:p>
            <a:pPr lvl="1"/>
            <a:r>
              <a:rPr lang="en-US" dirty="0"/>
              <a:t>Food courts remain closed;</a:t>
            </a:r>
          </a:p>
          <a:p>
            <a:pPr lvl="1"/>
            <a:r>
              <a:rPr lang="en-US" dirty="0"/>
              <a:t>Immediately isolate and seek medical care for any individual who develops symptoms while at work;</a:t>
            </a:r>
          </a:p>
          <a:p>
            <a:pPr lvl="1"/>
            <a:r>
              <a:rPr lang="en-US" dirty="0"/>
              <a:t>Contact the local health district about suspected cases or exposures; and</a:t>
            </a:r>
          </a:p>
          <a:p>
            <a:pPr lvl="1"/>
            <a:r>
              <a:rPr lang="en-US" dirty="0"/>
              <a:t>Shutdown shop/floor for deep sanitation if possible.</a:t>
            </a:r>
          </a:p>
          <a:p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9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Safety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>
          <a:xfrm>
            <a:off x="1171575" y="1981200"/>
            <a:ext cx="7772400" cy="4114800"/>
          </a:xfrm>
        </p:spPr>
        <p:txBody>
          <a:bodyPr/>
          <a:lstStyle/>
          <a:p>
            <a:r>
              <a:rPr lang="en-US" dirty="0"/>
              <a:t>Inhibit Legionnaires Disease</a:t>
            </a:r>
          </a:p>
          <a:p>
            <a:pPr lvl="1"/>
            <a:r>
              <a:rPr lang="en-US" dirty="0"/>
              <a:t>May be contracted from water stagnation that can occur during periods of shutdowns</a:t>
            </a:r>
          </a:p>
          <a:p>
            <a:pPr lvl="1"/>
            <a:r>
              <a:rPr lang="en-US" dirty="0"/>
              <a:t>To reduce the risk, </a:t>
            </a:r>
            <a:r>
              <a:rPr lang="en-US" i="1" dirty="0"/>
              <a:t>all tenants </a:t>
            </a:r>
            <a:r>
              <a:rPr lang="en-US" dirty="0"/>
              <a:t>must flush hot and cold water through all water systems (toilets, sinks, showers, spas, etc.) prior to opening for business and/or bringing in employees</a:t>
            </a:r>
          </a:p>
          <a:p>
            <a:pPr lvl="2"/>
            <a:r>
              <a:rPr lang="en-US" dirty="0"/>
              <a:t>Flush until the hot water reaches its maximum temperature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7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D0A7-BBDD-474C-84F2-4BE67387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Safety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724C97-E94C-494C-AEC8-82BE3F1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CD189-3B53-48D8-979F-C1DE40BA19A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4E7EDD-211F-4DAA-AC4E-819950C787FA}"/>
              </a:ext>
            </a:extLst>
          </p:cNvPr>
          <p:cNvSpPr txBox="1"/>
          <p:nvPr/>
        </p:nvSpPr>
        <p:spPr>
          <a:xfrm>
            <a:off x="1150938" y="2051997"/>
            <a:ext cx="7383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Legionnaires’ disease is a severe type of lung infection caused by Legionella bacteria. </a:t>
            </a:r>
          </a:p>
          <a:p>
            <a:endParaRPr lang="en-US" dirty="0"/>
          </a:p>
          <a:p>
            <a:r>
              <a:rPr lang="en-US" dirty="0"/>
              <a:t>Buildings and facilities that temporarily idled will be going back into service and bacteria may have proliferated in water tanks during periods of non-usage.</a:t>
            </a:r>
          </a:p>
          <a:p>
            <a:endParaRPr lang="en-US" dirty="0"/>
          </a:p>
          <a:p>
            <a:r>
              <a:rPr lang="en-US" dirty="0"/>
              <a:t>All Paran-managed properties share a tank that has been in use by other businesses, but there are things you should do to ensure water safety.</a:t>
            </a:r>
          </a:p>
          <a:p>
            <a:endParaRPr lang="en-US" dirty="0"/>
          </a:p>
          <a:p>
            <a:r>
              <a:rPr lang="en-US" dirty="0"/>
              <a:t>Be sure to flush hot and cold water through all points of use to replace all water inside piping with fresh water.</a:t>
            </a:r>
          </a:p>
          <a:p>
            <a:endParaRPr lang="en-US" dirty="0"/>
          </a:p>
          <a:p>
            <a:r>
              <a:rPr lang="en-US" dirty="0"/>
              <a:t>Refer to CDC and IMA Best Practices. Call Paran with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5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CA4F-5C68-42E2-AE9A-801D8879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482" y="2906713"/>
            <a:ext cx="7772400" cy="1362075"/>
          </a:xfrm>
        </p:spPr>
        <p:txBody>
          <a:bodyPr/>
          <a:lstStyle/>
          <a:p>
            <a:r>
              <a:rPr lang="en-US" dirty="0"/>
              <a:t>Questions &amp;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568CA-FCF3-42B4-9920-FF98D133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1142-13B5-43B1-AB03-EEF0C530F8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2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Facemasks</a:t>
            </a:r>
          </a:p>
          <a:p>
            <a:pPr lvl="1"/>
            <a:r>
              <a:rPr lang="en-US" dirty="0"/>
              <a:t>Customer and business visitors</a:t>
            </a:r>
          </a:p>
          <a:p>
            <a:pPr lvl="2"/>
            <a:r>
              <a:rPr lang="en-US" dirty="0"/>
              <a:t>All open and newly reopened businesses must ALLOW customers and business visitors to use facial coverings</a:t>
            </a:r>
          </a:p>
          <a:p>
            <a:pPr lvl="2"/>
            <a:r>
              <a:rPr lang="en-US" dirty="0"/>
              <a:t>Except for documented legal, life, health or safety or security considerations. 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Guidelines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Facemasks</a:t>
            </a:r>
          </a:p>
          <a:p>
            <a:pPr lvl="1"/>
            <a:r>
              <a:rPr lang="en-US" dirty="0"/>
              <a:t>All businesses must REQUIRE all employees to wear “face coverings” with the following limited exceptions:</a:t>
            </a:r>
          </a:p>
          <a:p>
            <a:pPr lvl="2"/>
            <a:r>
              <a:rPr lang="en-US" dirty="0"/>
              <a:t>The face covering is prohibited by law or regulation; </a:t>
            </a:r>
          </a:p>
          <a:p>
            <a:pPr lvl="2"/>
            <a:r>
              <a:rPr lang="en-US" dirty="0"/>
              <a:t>The face covering violates documented industry standards; </a:t>
            </a:r>
          </a:p>
          <a:p>
            <a:pPr lvl="2"/>
            <a:r>
              <a:rPr lang="en-US" dirty="0"/>
              <a:t>The face covering is not advisable for health reasons;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8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Guidelines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Facemasks</a:t>
            </a:r>
          </a:p>
          <a:p>
            <a:pPr lvl="1"/>
            <a:r>
              <a:rPr lang="en-US" dirty="0"/>
              <a:t>All businesses must REQUIRE all employees to wear “face coverings” with the following limited exceptions:</a:t>
            </a:r>
          </a:p>
          <a:p>
            <a:pPr lvl="2"/>
            <a:r>
              <a:rPr lang="en-US" dirty="0"/>
              <a:t>The face covering violates the Company’s documented safety policies;</a:t>
            </a:r>
          </a:p>
          <a:p>
            <a:pPr lvl="2"/>
            <a:r>
              <a:rPr lang="en-US" dirty="0"/>
              <a:t>There is a functional and practical reason for an employee to not wear a face covering in the workplace;</a:t>
            </a:r>
          </a:p>
          <a:p>
            <a:pPr lvl="2"/>
            <a:r>
              <a:rPr lang="en-US" dirty="0"/>
              <a:t>The employee works alone in an assigned area, like an enclosed office.</a:t>
            </a:r>
          </a:p>
          <a:p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Guidelines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Facemasks</a:t>
            </a:r>
          </a:p>
          <a:p>
            <a:pPr lvl="1"/>
            <a:r>
              <a:rPr lang="en-US" dirty="0"/>
              <a:t>If a business implements an exception: </a:t>
            </a:r>
          </a:p>
          <a:p>
            <a:pPr lvl="2"/>
            <a:r>
              <a:rPr lang="en-US" dirty="0"/>
              <a:t>Develop a written justification that explains why an employee is not required to wear a facial covering in the workplace. </a:t>
            </a:r>
          </a:p>
          <a:p>
            <a:pPr lvl="2"/>
            <a:r>
              <a:rPr lang="en-US" dirty="0"/>
              <a:t>It must be provided “upon request.”</a:t>
            </a:r>
          </a:p>
          <a:p>
            <a:pPr lvl="2"/>
            <a:r>
              <a:rPr lang="en-US" dirty="0"/>
              <a:t>Advisable to post it and provide to employees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9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Sector-Specific Checklist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Consumer, Retail &amp; Services</a:t>
            </a:r>
          </a:p>
          <a:p>
            <a:pPr lvl="1"/>
            <a:r>
              <a:rPr lang="en-US" dirty="0"/>
              <a:t>Ensure minimum 6 feet between employees, if not possible, install barriers;</a:t>
            </a:r>
          </a:p>
          <a:p>
            <a:pPr lvl="1"/>
            <a:r>
              <a:rPr lang="en-US" dirty="0"/>
              <a:t>Employees must perform daily symptom assessment that should include taking temperature with a the1mometer and monitoring for fever. Also watching for coughing or trouble breathing;</a:t>
            </a:r>
          </a:p>
          <a:p>
            <a:pPr lvl="1"/>
            <a:r>
              <a:rPr lang="en-US" dirty="0"/>
              <a:t>Require employees to stay home if symptomatic;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4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Sector-Specific Checklist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Consumer, Retail &amp; Services</a:t>
            </a:r>
          </a:p>
          <a:p>
            <a:pPr lvl="1"/>
            <a:r>
              <a:rPr lang="en-US" dirty="0"/>
              <a:t>Consider having customers wear face coverings at all times;</a:t>
            </a:r>
          </a:p>
          <a:p>
            <a:pPr lvl="1"/>
            <a:r>
              <a:rPr lang="en-US" dirty="0"/>
              <a:t>Require regular handwashing by employees;</a:t>
            </a:r>
          </a:p>
          <a:p>
            <a:pPr lvl="1"/>
            <a:r>
              <a:rPr lang="en-US" dirty="0"/>
              <a:t>Place hand sanitizers in high-contact locations;</a:t>
            </a:r>
          </a:p>
          <a:p>
            <a:pPr lvl="1"/>
            <a:r>
              <a:rPr lang="en-US" dirty="0"/>
              <a:t>Clean high-touch items after each use (e.g. carts, baskets); Ensure minimum 6 feet between customers;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Sector-Specific Checklist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Consumer, Retail &amp; Services</a:t>
            </a:r>
          </a:p>
          <a:p>
            <a:pPr lvl="1"/>
            <a:r>
              <a:rPr lang="en-US" dirty="0"/>
              <a:t>Ensure minimum 6 feet between customers;</a:t>
            </a:r>
          </a:p>
          <a:p>
            <a:pPr lvl="1"/>
            <a:r>
              <a:rPr lang="en-US" dirty="0"/>
              <a:t>Specify hours for at-risk populations (e.g. elderly);</a:t>
            </a:r>
          </a:p>
          <a:p>
            <a:pPr lvl="1"/>
            <a:r>
              <a:rPr lang="en-US" dirty="0"/>
              <a:t>Ask customers and guests not to enter if symptomatic;</a:t>
            </a:r>
          </a:p>
          <a:p>
            <a:pPr lvl="1"/>
            <a:r>
              <a:rPr lang="en-US" dirty="0"/>
              <a:t>Stagger entry of customers and guests;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8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Sector-Specific Checklist 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Consumer, Retail &amp; Services</a:t>
            </a:r>
          </a:p>
          <a:p>
            <a:pPr lvl="1"/>
            <a:r>
              <a:rPr lang="en-US" dirty="0"/>
              <a:t>Post social distancing signage and disinfect high-contact surfaces hourly; </a:t>
            </a:r>
          </a:p>
          <a:p>
            <a:pPr lvl="1"/>
            <a:r>
              <a:rPr lang="en-US" dirty="0"/>
              <a:t>Clean merchandise before stocking if possible;</a:t>
            </a:r>
          </a:p>
          <a:p>
            <a:pPr lvl="1"/>
            <a:r>
              <a:rPr lang="en-US" dirty="0"/>
              <a:t>Establish maximum capacity;</a:t>
            </a:r>
          </a:p>
          <a:p>
            <a:pPr lvl="1"/>
            <a:r>
              <a:rPr lang="en-US" dirty="0"/>
              <a:t>Discontinue self-service food stations, product samples;</a:t>
            </a:r>
          </a:p>
          <a:p>
            <a:pPr lvl="1"/>
            <a:r>
              <a:rPr lang="en-US" dirty="0"/>
              <a:t>Food courts remain closed;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3FCDF664-C376-4C01-988B-37B722D64FC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5" name="Rectangle 2052"/>
          <p:cNvSpPr>
            <a:spLocks noChangeArrowheads="1"/>
          </p:cNvSpPr>
          <p:nvPr/>
        </p:nvSpPr>
        <p:spPr bwMode="auto">
          <a:xfrm>
            <a:off x="685800" y="33147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5050"/>
      </p:ext>
    </p:extLst>
  </p:cSld>
  <p:clrMapOvr>
    <a:masterClrMapping/>
  </p:clrMapOvr>
</p:sld>
</file>

<file path=ppt/theme/theme1.xml><?xml version="1.0" encoding="utf-8"?>
<a:theme xmlns:a="http://schemas.openxmlformats.org/drawingml/2006/main" name="RBS-BlendsBlue">
  <a:themeElements>
    <a:clrScheme name="RBS-NewColors">
      <a:dk1>
        <a:srgbClr val="000000"/>
      </a:dk1>
      <a:lt1>
        <a:srgbClr val="FFFFFF"/>
      </a:lt1>
      <a:dk2>
        <a:srgbClr val="515F7B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366C8E"/>
      </a:hlink>
      <a:folHlink>
        <a:srgbClr val="CFBE9D"/>
      </a:folHlink>
    </a:clrScheme>
    <a:fontScheme name="RBS-Blends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BS-Blends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BS-BlendsBlu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BS-BlendsBlu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S-BlendsBlu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S-Blends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S-Blends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RBS-NewLogo-Color</Template>
  <TotalTime>7999</TotalTime>
  <Words>658</Words>
  <Application>Microsoft Office PowerPoint</Application>
  <PresentationFormat>On-screen Show (4:3)</PresentationFormat>
  <Paragraphs>98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RBS-BlendsBlue</vt:lpstr>
      <vt:lpstr>Tenant Concerns in COVID-19 Re-opening </vt:lpstr>
      <vt:lpstr>General Guidelines</vt:lpstr>
      <vt:lpstr>Employee Guidelines</vt:lpstr>
      <vt:lpstr>Employee Guidelines</vt:lpstr>
      <vt:lpstr>Employee Guidelines</vt:lpstr>
      <vt:lpstr>Sector-Specific Checklist </vt:lpstr>
      <vt:lpstr>Sector-Specific Checklist </vt:lpstr>
      <vt:lpstr>Sector-Specific Checklist </vt:lpstr>
      <vt:lpstr>Sector-Specific Checklist </vt:lpstr>
      <vt:lpstr>Sector-Specific Checklist </vt:lpstr>
      <vt:lpstr>Water Safety </vt:lpstr>
      <vt:lpstr>Water Safety</vt:lpstr>
      <vt:lpstr>Questions &amp; Answer</vt:lpstr>
    </vt:vector>
  </TitlesOfParts>
  <Company>RBS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EMPLOYMENT LAW FOR NON-PROFIT ORGANIZATIONS</dc:title>
  <dc:creator>Renee Molnar</dc:creator>
  <cp:lastModifiedBy>Paula Accordino</cp:lastModifiedBy>
  <cp:revision>1421</cp:revision>
  <cp:lastPrinted>1601-01-01T00:00:00Z</cp:lastPrinted>
  <dcterms:created xsi:type="dcterms:W3CDTF">2002-05-22T02:21:03Z</dcterms:created>
  <dcterms:modified xsi:type="dcterms:W3CDTF">2020-05-18T19:10:18Z</dcterms:modified>
</cp:coreProperties>
</file>